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83" r:id="rId2"/>
    <p:sldId id="445" r:id="rId3"/>
    <p:sldId id="447" r:id="rId4"/>
    <p:sldId id="438" r:id="rId5"/>
    <p:sldId id="439" r:id="rId6"/>
    <p:sldId id="464" r:id="rId7"/>
    <p:sldId id="473" r:id="rId8"/>
  </p:sldIdLst>
  <p:sldSz cx="9144000" cy="5143500" type="screen16x9"/>
  <p:notesSz cx="6807200" cy="99393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Geneva" pitchFamily="12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9">
          <p15:clr>
            <a:srgbClr val="A4A3A4"/>
          </p15:clr>
        </p15:guide>
        <p15:guide id="2" orient="horz" pos="3198">
          <p15:clr>
            <a:srgbClr val="A4A3A4"/>
          </p15:clr>
        </p15:guide>
        <p15:guide id="3" orient="horz" pos="3226">
          <p15:clr>
            <a:srgbClr val="A4A3A4"/>
          </p15:clr>
        </p15:guide>
        <p15:guide id="4" orient="horz" pos="2816">
          <p15:clr>
            <a:srgbClr val="A4A3A4"/>
          </p15:clr>
        </p15:guide>
        <p15:guide id="5" orient="horz" pos="1695">
          <p15:clr>
            <a:srgbClr val="A4A3A4"/>
          </p15:clr>
        </p15:guide>
        <p15:guide id="6" pos="227">
          <p15:clr>
            <a:srgbClr val="A4A3A4"/>
          </p15:clr>
        </p15:guide>
        <p15:guide id="7" pos="2880">
          <p15:clr>
            <a:srgbClr val="A4A3A4"/>
          </p15:clr>
        </p15:guide>
        <p15:guide id="8" pos="5529">
          <p15:clr>
            <a:srgbClr val="A4A3A4"/>
          </p15:clr>
        </p15:guide>
        <p15:guide id="9" pos="2765">
          <p15:clr>
            <a:srgbClr val="A4A3A4"/>
          </p15:clr>
        </p15:guide>
        <p15:guide id="10" pos="2993">
          <p15:clr>
            <a:srgbClr val="A4A3A4"/>
          </p15:clr>
        </p15:guide>
        <p15:guide id="11" orient="horz" pos="107">
          <p15:clr>
            <a:srgbClr val="A4A3A4"/>
          </p15:clr>
        </p15:guide>
        <p15:guide id="12" orient="horz" pos="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  <p15:guide id="3" orient="horz" pos="313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un-Hsu Su" initials="CS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FF"/>
    <a:srgbClr val="FF0000"/>
    <a:srgbClr val="FFC000"/>
    <a:srgbClr val="D48BE1"/>
    <a:srgbClr val="009BC1"/>
    <a:srgbClr val="34657F"/>
    <a:srgbClr val="002745"/>
    <a:srgbClr val="003C71"/>
    <a:srgbClr val="707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1" autoAdjust="0"/>
    <p:restoredTop sz="68725" autoAdjust="0"/>
  </p:normalViewPr>
  <p:slideViewPr>
    <p:cSldViewPr snapToGrid="0" showGuides="1">
      <p:cViewPr varScale="1">
        <p:scale>
          <a:sx n="95" d="100"/>
          <a:sy n="95" d="100"/>
        </p:scale>
        <p:origin x="1836" y="78"/>
      </p:cViewPr>
      <p:guideLst>
        <p:guide orient="horz" pos="539"/>
        <p:guide orient="horz" pos="3198"/>
        <p:guide orient="horz" pos="3226"/>
        <p:guide orient="horz" pos="2816"/>
        <p:guide orient="horz" pos="1695"/>
        <p:guide pos="227"/>
        <p:guide pos="2880"/>
        <p:guide pos="5529"/>
        <p:guide pos="2765"/>
        <p:guide pos="2993"/>
        <p:guide orient="horz" pos="107"/>
        <p:guide orient="horz" pos="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3282" y="-90"/>
      </p:cViewPr>
      <p:guideLst>
        <p:guide orient="horz" pos="3130"/>
        <p:guide pos="2144"/>
        <p:guide orient="horz"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ED426-35BB-864F-8C8D-930F3F36D6E5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39A57-CA1E-4D4E-BD1F-ABD9983CB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26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Geneva" charset="0"/>
                <a:cs typeface="Genev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8E04C5B-FB35-4AAD-9D0D-9B8F3073C67B}" type="datetimeFigureOut">
              <a:rPr lang="en-US"/>
              <a:pPr/>
              <a:t>5/23/2019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Geneva" charset="0"/>
                <a:cs typeface="Genev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45C08A-95C8-4DCE-8AF2-6B7B84D4754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3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Geneva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12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morning. Thank you for having me to provide an overview of a new climate data set BARRA, produced using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C08A-95C8-4DCE-8AF2-6B7B84D4754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3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summary of the BARRA</a:t>
            </a:r>
          </a:p>
          <a:p>
            <a:endParaRPr lang="en-AU" dirty="0"/>
          </a:p>
          <a:p>
            <a:r>
              <a:rPr lang="en-AU" dirty="0"/>
              <a:t>BARRA is a merged model and observation data sets.</a:t>
            </a:r>
          </a:p>
          <a:p>
            <a:endParaRPr lang="en-AU" dirty="0"/>
          </a:p>
          <a:p>
            <a:r>
              <a:rPr lang="en-AU" dirty="0"/>
              <a:t>The data exists for 5 domains, at two different resolutions. </a:t>
            </a:r>
          </a:p>
          <a:p>
            <a:endParaRPr lang="en-AU" dirty="0"/>
          </a:p>
          <a:p>
            <a:r>
              <a:rPr lang="en-AU" dirty="0"/>
              <a:t>BARRA-R is a 12 km model over the entire domain, and 4 other smaller domains centred at Perth, Adelaide, Sydney and Tasmania are of 1.5km resolution.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Each of the subdomains is set up to support the planning work undertaken at the state fire and emergencies agencies.</a:t>
            </a:r>
          </a:p>
          <a:p>
            <a:endParaRPr lang="en-AU" dirty="0"/>
          </a:p>
          <a:p>
            <a:r>
              <a:rPr lang="en-AU" dirty="0"/>
              <a:t>The data spans over just over 29 years, going back to 1990.</a:t>
            </a:r>
          </a:p>
          <a:p>
            <a:endParaRPr lang="en-AU" dirty="0"/>
          </a:p>
          <a:p>
            <a:r>
              <a:rPr lang="en-AU" dirty="0"/>
              <a:t>The method to produce this data set follows closely with ACCESS NWP, and the regional reanalysis work undertaken by UK and Indian Met Services.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C08A-95C8-4DCE-8AF2-6B7B84D475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BARRA performs analysis on the observations using the ACCESS model using 4-dimensional variational analysis.</a:t>
            </a:r>
          </a:p>
          <a:p>
            <a:endParaRPr lang="en-AU"/>
          </a:p>
          <a:p>
            <a:r>
              <a:rPr lang="en-AU"/>
              <a:t>The model is adjusted to best match the observations spread over the analysis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C08A-95C8-4DCE-8AF2-6B7B84D475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15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C08A-95C8-4DCE-8AF2-6B7B84D475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80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895048" y="0"/>
            <a:ext cx="7347858" cy="3422952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87000"/>
                </a:srgbClr>
              </a:gs>
              <a:gs pos="100000">
                <a:srgbClr val="002745">
                  <a:alpha val="97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2873286"/>
            <a:ext cx="5150667" cy="197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Presented by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70303"/>
            <a:ext cx="5557269" cy="94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Title slide with </a:t>
            </a:r>
          </a:p>
          <a:p>
            <a:pPr lvl="0"/>
            <a:r>
              <a:rPr lang="en-AU" dirty="0"/>
              <a:t>Background option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74423"/>
            <a:ext cx="5273819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pic>
        <p:nvPicPr>
          <p:cNvPr id="8" name="Picture 7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3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895048" y="0"/>
            <a:ext cx="7347858" cy="3422952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87000"/>
                </a:srgbClr>
              </a:gs>
              <a:gs pos="100000">
                <a:srgbClr val="002745">
                  <a:alpha val="97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2873286"/>
            <a:ext cx="5150667" cy="197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Presented by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70303"/>
            <a:ext cx="5557269" cy="94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Title slide with </a:t>
            </a:r>
          </a:p>
          <a:p>
            <a:pPr lvl="0"/>
            <a:r>
              <a:rPr lang="en-AU" dirty="0"/>
              <a:t>Background option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74423"/>
            <a:ext cx="5273819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pic>
        <p:nvPicPr>
          <p:cNvPr id="8" name="Picture 7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5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55588" y="669925"/>
            <a:ext cx="6159851" cy="61555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Heading part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5588" y="2195868"/>
            <a:ext cx="6159851" cy="61555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solidFill>
                  <a:srgbClr val="41B3DC"/>
                </a:solidFill>
              </a:defRPr>
            </a:lvl1pPr>
          </a:lstStyle>
          <a:p>
            <a:pPr lvl="0"/>
            <a:r>
              <a:rPr lang="en-AU" dirty="0"/>
              <a:t>Heading part 2</a:t>
            </a:r>
          </a:p>
        </p:txBody>
      </p:sp>
      <p:pic>
        <p:nvPicPr>
          <p:cNvPr id="5" name="Picture 4" descr="BM_stacked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55" y="4200878"/>
            <a:ext cx="96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71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art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BM_stacked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4137025"/>
            <a:ext cx="10890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623455"/>
            <a:ext cx="9144000" cy="3364345"/>
          </a:xfrm>
          <a:prstGeom prst="rect">
            <a:avLst/>
          </a:prstGeom>
          <a:gradFill flip="none" rotWithShape="1">
            <a:gsLst>
              <a:gs pos="23000">
                <a:schemeClr val="tx1">
                  <a:alpha val="20000"/>
                </a:schemeClr>
              </a:gs>
              <a:gs pos="88000">
                <a:schemeClr val="tx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26710" y="4435474"/>
            <a:ext cx="5978550" cy="29527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spcBef>
                <a:spcPts val="0"/>
              </a:spcBef>
              <a:buFontTx/>
              <a:buNone/>
              <a:defRPr sz="8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093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BM_stacked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4137025"/>
            <a:ext cx="10890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623455"/>
            <a:ext cx="9144000" cy="3364345"/>
          </a:xfrm>
          <a:prstGeom prst="rect">
            <a:avLst/>
          </a:prstGeom>
          <a:gradFill flip="none" rotWithShape="1">
            <a:gsLst>
              <a:gs pos="23000">
                <a:schemeClr val="tx1">
                  <a:alpha val="20000"/>
                </a:schemeClr>
              </a:gs>
              <a:gs pos="88000">
                <a:schemeClr val="tx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26710" y="4435474"/>
            <a:ext cx="5978550" cy="29527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spcBef>
                <a:spcPts val="0"/>
              </a:spcBef>
              <a:buFontTx/>
              <a:buNone/>
              <a:defRPr sz="8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056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6351D4A-778B-4A0B-8017-0ABBAD2C276F}" type="datetimeFigureOut">
              <a:rPr lang="en-US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5E88633-4E73-4F7C-A37B-4EF808C311C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2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>
          <a:xfrm>
            <a:off x="-895048" y="0"/>
            <a:ext cx="7347858" cy="3422952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87000"/>
                </a:srgbClr>
              </a:gs>
              <a:gs pos="100000">
                <a:srgbClr val="002745">
                  <a:alpha val="97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2873286"/>
            <a:ext cx="5150667" cy="197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Presented by 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70303"/>
            <a:ext cx="5557269" cy="94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Title slide with </a:t>
            </a:r>
          </a:p>
          <a:p>
            <a:pPr lvl="0"/>
            <a:r>
              <a:rPr lang="en-AU" dirty="0"/>
              <a:t>photo background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74423"/>
            <a:ext cx="5273819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pic>
        <p:nvPicPr>
          <p:cNvPr id="13" name="Picture 12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9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689879" y="169864"/>
            <a:ext cx="709693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363" y="855663"/>
            <a:ext cx="8416925" cy="3614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6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51388" y="0"/>
            <a:ext cx="4392612" cy="44703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0363" y="855663"/>
            <a:ext cx="4035425" cy="3614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52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751388" y="855663"/>
            <a:ext cx="4029075" cy="3581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0362" y="855662"/>
            <a:ext cx="4035425" cy="3614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689879" y="169864"/>
            <a:ext cx="709693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7" name="Picture 6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5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/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51388" y="855663"/>
            <a:ext cx="4025900" cy="36147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9888" y="855662"/>
            <a:ext cx="4025900" cy="36147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689879" y="169864"/>
            <a:ext cx="709693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9" name="Picture 8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895048" y="0"/>
            <a:ext cx="7347858" cy="3422952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87000"/>
                </a:srgbClr>
              </a:gs>
              <a:gs pos="100000">
                <a:srgbClr val="002745">
                  <a:alpha val="97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162111"/>
            <a:ext cx="5557269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Thank you</a:t>
            </a:r>
          </a:p>
        </p:txBody>
      </p:sp>
      <p:pic>
        <p:nvPicPr>
          <p:cNvPr id="8" name="Picture 7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1758199"/>
            <a:ext cx="5273819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01240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895048" y="0"/>
            <a:ext cx="7347858" cy="3422952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87000"/>
                </a:srgbClr>
              </a:gs>
              <a:gs pos="100000">
                <a:srgbClr val="002745">
                  <a:alpha val="97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2873286"/>
            <a:ext cx="5150667" cy="197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Presented by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70303"/>
            <a:ext cx="5557269" cy="94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Title slide with </a:t>
            </a:r>
          </a:p>
          <a:p>
            <a:pPr lvl="0"/>
            <a:r>
              <a:rPr lang="en-AU" dirty="0"/>
              <a:t>Background option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74423"/>
            <a:ext cx="5273819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pic>
        <p:nvPicPr>
          <p:cNvPr id="8" name="Picture 7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7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895048" y="0"/>
            <a:ext cx="7347858" cy="3422952"/>
          </a:xfrm>
          <a:prstGeom prst="parallelogram">
            <a:avLst/>
          </a:prstGeom>
          <a:gradFill flip="none" rotWithShape="1">
            <a:gsLst>
              <a:gs pos="0">
                <a:srgbClr val="009BC1">
                  <a:alpha val="87000"/>
                </a:srgbClr>
              </a:gs>
              <a:gs pos="100000">
                <a:srgbClr val="002745">
                  <a:alpha val="97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2873286"/>
            <a:ext cx="5150667" cy="197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Presented by 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70303"/>
            <a:ext cx="5557269" cy="94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Title slide with </a:t>
            </a:r>
          </a:p>
          <a:p>
            <a:pPr lvl="0"/>
            <a:r>
              <a:rPr lang="en-AU" dirty="0"/>
              <a:t>Background option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74423"/>
            <a:ext cx="5273819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pic>
        <p:nvPicPr>
          <p:cNvPr id="8" name="Picture 7" descr="BM_stacked_(w)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69863"/>
            <a:ext cx="943496" cy="6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75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y_MSLP_mainland.eps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5110995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0363" y="222250"/>
            <a:ext cx="8426449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84" r:id="rId3"/>
    <p:sldLayoutId id="2147483686" r:id="rId4"/>
    <p:sldLayoutId id="2147483687" r:id="rId5"/>
    <p:sldLayoutId id="2147483690" r:id="rId6"/>
    <p:sldLayoutId id="2147483691" r:id="rId7"/>
    <p:sldLayoutId id="2147483692" r:id="rId8"/>
    <p:sldLayoutId id="2147483693" r:id="rId9"/>
    <p:sldLayoutId id="2147483695" r:id="rId10"/>
    <p:sldLayoutId id="2147483698" r:id="rId11"/>
    <p:sldLayoutId id="2147483703" r:id="rId12"/>
    <p:sldLayoutId id="2147483705" r:id="rId13"/>
    <p:sldLayoutId id="2147483708" r:id="rId14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2200" b="0" i="0" kern="1200" cap="none">
          <a:solidFill>
            <a:schemeClr val="bg1"/>
          </a:solidFill>
          <a:latin typeface="Open Sans"/>
          <a:ea typeface="Geneva" charset="0"/>
          <a:cs typeface="Open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Geneva" charset="0"/>
          <a:cs typeface="Geneva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9pPr>
    </p:titleStyle>
    <p:bodyStyle>
      <a:lvl1pPr marL="0" marR="0" indent="0" algn="l" defTabSz="457200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Arial"/>
        <a:buNone/>
        <a:tabLst/>
        <a:defRPr sz="1400" b="0" i="0" kern="1200" baseline="0">
          <a:solidFill>
            <a:srgbClr val="FFFFFF"/>
          </a:solidFill>
          <a:latin typeface="Open Sans"/>
          <a:ea typeface="Geneva" charset="0"/>
          <a:cs typeface="Open Sans"/>
        </a:defRPr>
      </a:lvl1pPr>
      <a:lvl2pPr marL="465750" marR="0" indent="-285750" algn="l" defTabSz="457200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Lucida Grande"/>
        <a:buChar char="–"/>
        <a:tabLst/>
        <a:defRPr sz="1400" b="0" i="0" kern="1200" baseline="0">
          <a:solidFill>
            <a:srgbClr val="FFFFFF"/>
          </a:solidFill>
          <a:latin typeface="+mn-lt"/>
          <a:ea typeface="Geneva" charset="0"/>
          <a:cs typeface="+mn-cs"/>
        </a:defRPr>
      </a:lvl2pPr>
      <a:lvl3pPr marL="645750" marR="0" indent="-285750" algn="l" defTabSz="457200" rtl="0" eaLnBrk="1" fontAlgn="base" latinLnBrk="0" hangingPunct="1">
        <a:lnSpc>
          <a:spcPct val="100000"/>
        </a:lnSpc>
        <a:spcBef>
          <a:spcPct val="0"/>
        </a:spcBef>
        <a:spcAft>
          <a:spcPts val="400"/>
        </a:spcAft>
        <a:buClrTx/>
        <a:buSzTx/>
        <a:buFont typeface="Wingdings" charset="2"/>
        <a:buChar char="§"/>
        <a:tabLst/>
        <a:defRPr sz="1400" b="0" i="0" kern="1200" baseline="0">
          <a:solidFill>
            <a:srgbClr val="FFFFFF"/>
          </a:solidFill>
          <a:latin typeface="+mn-lt"/>
          <a:ea typeface="Geneva" charset="0"/>
          <a:cs typeface="+mn-cs"/>
        </a:defRPr>
      </a:lvl3pPr>
      <a:lvl4pPr marL="504000" indent="-252000" algn="l" defTabSz="457200" rtl="0" eaLnBrk="1" fontAlgn="base" hangingPunct="1">
        <a:spcBef>
          <a:spcPts val="0"/>
        </a:spcBef>
        <a:spcAft>
          <a:spcPts val="400"/>
        </a:spcAft>
        <a:buFont typeface="Arial" pitchFamily="34" charset="0"/>
        <a:buChar char="–"/>
        <a:defRPr sz="1400" kern="1200" baseline="0">
          <a:solidFill>
            <a:srgbClr val="FFFFFF"/>
          </a:solidFill>
          <a:latin typeface="+mn-lt"/>
          <a:ea typeface="Geneva" charset="0"/>
          <a:cs typeface="+mn-cs"/>
        </a:defRPr>
      </a:lvl4pPr>
      <a:lvl5pPr marL="504000" indent="-252000" algn="l" defTabSz="457200" rtl="0" eaLnBrk="1" fontAlgn="base" hangingPunct="1">
        <a:spcBef>
          <a:spcPts val="0"/>
        </a:spcBef>
        <a:spcAft>
          <a:spcPts val="400"/>
        </a:spcAft>
        <a:buFont typeface="Arial" pitchFamily="34" charset="0"/>
        <a:buChar char="»"/>
        <a:defRPr sz="1400" kern="1200" baseline="0">
          <a:solidFill>
            <a:srgbClr val="FFFFFF"/>
          </a:solidFill>
          <a:latin typeface="+mn-lt"/>
          <a:ea typeface="Geneva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5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youtu.be/bBLsn_WCg8g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osci-model-dev-discuss.net/gmd-2018-277/" TargetMode="External"/><Relationship Id="rId5" Type="http://schemas.openxmlformats.org/officeDocument/2006/relationships/hyperlink" Target="mailto:helpdesk.reanalysis@bom.gov.au" TargetMode="External"/><Relationship Id="rId4" Type="http://schemas.openxmlformats.org/officeDocument/2006/relationships/hyperlink" Target="http://www.bom.gov.au/research/projects/reanalysi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51216" y="1361240"/>
            <a:ext cx="8892784" cy="716093"/>
          </a:xfrm>
        </p:spPr>
        <p:txBody>
          <a:bodyPr/>
          <a:lstStyle/>
          <a:p>
            <a:r>
              <a:rPr lang="en-AU" altLang="en-US" sz="3000" dirty="0">
                <a:latin typeface="Calibri" panose="020F0502020204030204" pitchFamily="34" charset="0"/>
              </a:rPr>
              <a:t>BARRA: A new high resolution weather data for Australia</a:t>
            </a:r>
          </a:p>
          <a:p>
            <a:r>
              <a:rPr lang="en-AU" altLang="en-US" sz="1800" i="1" dirty="0">
                <a:latin typeface="Calibri" panose="020F0502020204030204" pitchFamily="34" charset="0"/>
              </a:rPr>
              <a:t>BARRA - Bureau of Meteorology Atmospheric high-resolution Regional Reanalysis for Australia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1215" y="2381250"/>
            <a:ext cx="8641567" cy="2491964"/>
          </a:xfrm>
        </p:spPr>
        <p:txBody>
          <a:bodyPr/>
          <a:lstStyle/>
          <a:p>
            <a:r>
              <a:rPr lang="en-US" b="0" dirty="0">
                <a:solidFill>
                  <a:srgbClr val="FFFF00"/>
                </a:solidFill>
                <a:latin typeface="Calibri" panose="020F0502020204030204" pitchFamily="34" charset="0"/>
              </a:rPr>
              <a:t>Chun-Hsu Su, Nathan Eizenberg, Peter Steinle</a:t>
            </a:r>
          </a:p>
          <a:p>
            <a:r>
              <a:rPr lang="en-US" b="0" dirty="0">
                <a:latin typeface="Calibri" panose="020F0502020204030204" pitchFamily="34" charset="0"/>
              </a:rPr>
              <a:t>Science To Services, Bureau of Meteorology</a:t>
            </a:r>
          </a:p>
          <a:p>
            <a:endParaRPr lang="en-US" b="0" dirty="0">
              <a:latin typeface="Calibri" panose="020F0502020204030204" pitchFamily="34" charset="0"/>
            </a:endParaRPr>
          </a:p>
          <a:p>
            <a:endParaRPr lang="en-US" b="0" dirty="0">
              <a:latin typeface="Calibri" panose="020F0502020204030204" pitchFamily="34" charset="0"/>
            </a:endParaRPr>
          </a:p>
          <a:p>
            <a:endParaRPr lang="en-US" b="0" dirty="0">
              <a:latin typeface="Calibri" panose="020F0502020204030204" pitchFamily="34" charset="0"/>
            </a:endParaRPr>
          </a:p>
          <a:p>
            <a:endParaRPr lang="en-US" b="0" dirty="0">
              <a:latin typeface="Calibri" panose="020F0502020204030204" pitchFamily="34" charset="0"/>
            </a:endParaRPr>
          </a:p>
          <a:p>
            <a:endParaRPr lang="en-US" b="0" dirty="0">
              <a:latin typeface="Calibri" panose="020F0502020204030204" pitchFamily="34" charset="0"/>
            </a:endParaRPr>
          </a:p>
          <a:p>
            <a:r>
              <a:rPr lang="en-US" sz="1400" b="0" dirty="0">
                <a:latin typeface="Calibri" panose="020F0502020204030204" pitchFamily="34" charset="0"/>
              </a:rPr>
              <a:t>ACCESS Science Day 2, CSIRO, 24 May 2019</a:t>
            </a:r>
          </a:p>
        </p:txBody>
      </p:sp>
    </p:spTree>
    <p:extLst>
      <p:ext uri="{BB962C8B-B14F-4D97-AF65-F5344CB8AC3E}">
        <p14:creationId xmlns:p14="http://schemas.microsoft.com/office/powerpoint/2010/main" val="22673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74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\\bom-user.bom.gov.au\home$\csu\Documents\work\Reporting\Reanalysis_stage1\reana_dimain.4cities.png">
            <a:extLst>
              <a:ext uri="{FF2B5EF4-FFF2-40B4-BE49-F238E27FC236}">
                <a16:creationId xmlns:a16="http://schemas.microsoft.com/office/drawing/2014/main" id="{43DF7C6C-0D00-403E-8E96-A6F99794348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 t="9157" r="8539" b="9392"/>
          <a:stretch/>
        </p:blipFill>
        <p:spPr bwMode="auto">
          <a:xfrm>
            <a:off x="2078632" y="1796445"/>
            <a:ext cx="4514834" cy="31495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mv="urn:schemas-microsoft-com:mac:vml" xmlns:mo="http://schemas.microsoft.com/office/mac/office/2008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8795103-3FCA-40F1-BF91-D908083B8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542830"/>
              </p:ext>
            </p:extLst>
          </p:nvPr>
        </p:nvGraphicFramePr>
        <p:xfrm>
          <a:off x="1" y="0"/>
          <a:ext cx="1792654" cy="485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7" name="Acrobat Document" r:id="rId5" imgW="2838264" imgH="8019921" progId="Acrobat.Document.11">
                  <p:embed/>
                </p:oleObj>
              </mc:Choice>
              <mc:Fallback>
                <p:oleObj name="Acrobat Document" r:id="rId5" imgW="2838264" imgH="8019921" progId="Acrobat.Document.11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8795103-3FCA-40F1-BF91-D908083B86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1792654" cy="4855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9F6BE81-A979-4153-B4B8-9795B840960A}"/>
              </a:ext>
            </a:extLst>
          </p:cNvPr>
          <p:cNvSpPr/>
          <p:nvPr/>
        </p:nvSpPr>
        <p:spPr>
          <a:xfrm>
            <a:off x="1893613" y="0"/>
            <a:ext cx="7242767" cy="173114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571B7F-D08F-4E61-A66D-7EB9E31729B9}"/>
              </a:ext>
            </a:extLst>
          </p:cNvPr>
          <p:cNvGrpSpPr/>
          <p:nvPr/>
        </p:nvGrpSpPr>
        <p:grpSpPr>
          <a:xfrm>
            <a:off x="2078629" y="164773"/>
            <a:ext cx="6822898" cy="1363514"/>
            <a:chOff x="16485012" y="26203921"/>
            <a:chExt cx="16387702" cy="3274980"/>
          </a:xfrm>
        </p:grpSpPr>
        <p:pic>
          <p:nvPicPr>
            <p:cNvPr id="21" name="Picture 5" descr="C:\Users\csu\Documents\work\bom\amos2017\NCI-logo.jpg">
              <a:extLst>
                <a:ext uri="{FF2B5EF4-FFF2-40B4-BE49-F238E27FC236}">
                  <a16:creationId xmlns:a16="http://schemas.microsoft.com/office/drawing/2014/main" id="{B8983423-83F1-4EC3-BB91-1841080101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88"/>
            <a:stretch/>
          </p:blipFill>
          <p:spPr bwMode="auto">
            <a:xfrm>
              <a:off x="30314828" y="28152775"/>
              <a:ext cx="2557886" cy="99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C:\Users\csu\Documents\work\bom\amos2017\logo-utas-bw-300x300.png">
              <a:extLst>
                <a:ext uri="{FF2B5EF4-FFF2-40B4-BE49-F238E27FC236}">
                  <a16:creationId xmlns:a16="http://schemas.microsoft.com/office/drawing/2014/main" id="{478E6B5B-054E-430D-8D53-97290CC63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8575" y="26484166"/>
              <a:ext cx="1544062" cy="154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0C10FC-108E-4583-ACD0-152D3D49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7503" y="26203921"/>
              <a:ext cx="1840698" cy="185115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E41E15-EB5A-476F-958C-59BA305BD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7260" y="26471016"/>
              <a:ext cx="1681845" cy="158406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3D0FCA0-1579-432D-ABA6-B87863BC1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" t="3862" r="4676" b="-1"/>
            <a:stretch/>
          </p:blipFill>
          <p:spPr>
            <a:xfrm>
              <a:off x="16485012" y="27953699"/>
              <a:ext cx="2028039" cy="1525202"/>
            </a:xfrm>
            <a:prstGeom prst="rect">
              <a:avLst/>
            </a:prstGeom>
          </p:spPr>
        </p:pic>
        <p:pic>
          <p:nvPicPr>
            <p:cNvPr id="27" name="Picture 3" descr="C:\Users\csu\Documents\work\bom\amos2017\1024px-Met_Office.svg.png">
              <a:extLst>
                <a:ext uri="{FF2B5EF4-FFF2-40B4-BE49-F238E27FC236}">
                  <a16:creationId xmlns:a16="http://schemas.microsoft.com/office/drawing/2014/main" id="{96ABF1C0-A4D3-4A64-BF79-73D14DBC7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8510" y="26465668"/>
              <a:ext cx="1554784" cy="155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D165EC64-FC4E-4F53-928C-8468BAD9F6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" t="43389" r="37973" b="28306"/>
            <a:stretch/>
          </p:blipFill>
          <p:spPr bwMode="auto">
            <a:xfrm>
              <a:off x="25643140" y="28016457"/>
              <a:ext cx="4545061" cy="1233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8770F0-3F65-43D5-979C-30F4C0F84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1756" y="28134430"/>
              <a:ext cx="1762383" cy="110549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415C3E6-7238-4EED-9F84-4927C0E20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2"/>
            <a:stretch/>
          </p:blipFill>
          <p:spPr>
            <a:xfrm>
              <a:off x="20483787" y="27927835"/>
              <a:ext cx="5104607" cy="131369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72D00F-08A0-4F00-AE24-334277C901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5" r="25286" b="27914"/>
            <a:stretch/>
          </p:blipFill>
          <p:spPr>
            <a:xfrm>
              <a:off x="24691389" y="26336206"/>
              <a:ext cx="1766403" cy="17487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FB40CBA-BD65-4EC4-A9B7-799C6259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7827" y="26521388"/>
              <a:ext cx="5442266" cy="13691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DB297F-494B-448F-B814-64E1757631EA}"/>
              </a:ext>
            </a:extLst>
          </p:cNvPr>
          <p:cNvSpPr txBox="1"/>
          <p:nvPr/>
        </p:nvSpPr>
        <p:spPr>
          <a:xfrm>
            <a:off x="6681177" y="1684764"/>
            <a:ext cx="2220355" cy="20450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aseline="0" dirty="0">
                <a:latin typeface="Arial"/>
              </a:rPr>
              <a:t>5 domains: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aseline="0" dirty="0">
                <a:latin typeface="Arial"/>
              </a:rPr>
              <a:t>BARRA-R (12 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Arial"/>
              </a:rPr>
              <a:t>BARRA-SY (1.5 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aseline="0" dirty="0">
                <a:latin typeface="Arial"/>
              </a:rPr>
              <a:t>BARRA-TA (1.5 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Arial"/>
              </a:rPr>
              <a:t>BARRA-AD (1.5 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aseline="0" dirty="0">
                <a:latin typeface="Arial"/>
              </a:rPr>
              <a:t>BARRA</a:t>
            </a:r>
            <a:r>
              <a:rPr lang="en-AU" sz="1400" dirty="0">
                <a:latin typeface="Arial"/>
              </a:rPr>
              <a:t>-PH (1.5 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400" baseline="0" dirty="0">
              <a:latin typeface="Arial"/>
            </a:endParaRPr>
          </a:p>
          <a:p>
            <a:r>
              <a:rPr lang="en-AU" sz="1400" dirty="0">
                <a:latin typeface="Arial"/>
              </a:rPr>
              <a:t>Time period – 29.17 years: </a:t>
            </a:r>
          </a:p>
          <a:p>
            <a:r>
              <a:rPr lang="en-AU" sz="1400" dirty="0">
                <a:latin typeface="Arial"/>
              </a:rPr>
              <a:t>Jan 1990–Feb 2019</a:t>
            </a:r>
          </a:p>
          <a:p>
            <a:endParaRPr lang="en-AU" sz="1400" dirty="0">
              <a:latin typeface="Arial"/>
            </a:endParaRPr>
          </a:p>
          <a:p>
            <a:r>
              <a:rPr lang="en-AU" sz="1400" dirty="0">
                <a:latin typeface="Arial"/>
              </a:rPr>
              <a:t>Follows ACCESS NWP,</a:t>
            </a:r>
          </a:p>
          <a:p>
            <a:r>
              <a:rPr lang="en-AU" sz="1400" dirty="0">
                <a:latin typeface="Arial"/>
              </a:rPr>
              <a:t>   UKMO reanalysis (UERRA),</a:t>
            </a:r>
          </a:p>
          <a:p>
            <a:r>
              <a:rPr lang="en-AU" sz="1400" dirty="0">
                <a:latin typeface="Arial"/>
              </a:rPr>
              <a:t>   Indian reanalysis (IMDAA)</a:t>
            </a:r>
          </a:p>
          <a:p>
            <a:endParaRPr lang="en-AU" sz="1400" dirty="0">
              <a:latin typeface="Arial"/>
            </a:endParaRPr>
          </a:p>
          <a:p>
            <a:r>
              <a:rPr lang="en-AU" sz="1400" b="1" dirty="0">
                <a:latin typeface="Arial"/>
              </a:rPr>
              <a:t>Production completed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0966A-0107-4E4C-AFA2-A2CAF6058B7B}"/>
              </a:ext>
            </a:extLst>
          </p:cNvPr>
          <p:cNvSpPr/>
          <p:nvPr/>
        </p:nvSpPr>
        <p:spPr>
          <a:xfrm>
            <a:off x="4946058" y="3302118"/>
            <a:ext cx="970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latin typeface="Arial"/>
              </a:rPr>
              <a:t>BARRA-SY</a:t>
            </a:r>
            <a:endParaRPr lang="en-AU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BDF2C5-991D-4438-BA33-C98967C43E84}"/>
              </a:ext>
            </a:extLst>
          </p:cNvPr>
          <p:cNvSpPr/>
          <p:nvPr/>
        </p:nvSpPr>
        <p:spPr>
          <a:xfrm>
            <a:off x="4597771" y="4045068"/>
            <a:ext cx="9507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latin typeface="Arial"/>
              </a:rPr>
              <a:t>BARRA-TA</a:t>
            </a:r>
            <a:endParaRPr lang="en-AU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68A4A9-73EF-4744-AC91-B65177B7528B}"/>
              </a:ext>
            </a:extLst>
          </p:cNvPr>
          <p:cNvSpPr/>
          <p:nvPr/>
        </p:nvSpPr>
        <p:spPr>
          <a:xfrm>
            <a:off x="3568077" y="3855113"/>
            <a:ext cx="978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latin typeface="Arial"/>
              </a:rPr>
              <a:t>BARRA-AD</a:t>
            </a:r>
            <a:endParaRPr lang="en-AU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33D019-82E3-4469-9CD0-87C960B75A1A}"/>
              </a:ext>
            </a:extLst>
          </p:cNvPr>
          <p:cNvSpPr/>
          <p:nvPr/>
        </p:nvSpPr>
        <p:spPr>
          <a:xfrm>
            <a:off x="2837723" y="3309956"/>
            <a:ext cx="978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latin typeface="Arial"/>
              </a:rPr>
              <a:t>BARRA-PH</a:t>
            </a:r>
            <a:endParaRPr lang="en-AU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B32ABE-D372-4281-9909-D207E5F850A3}"/>
              </a:ext>
            </a:extLst>
          </p:cNvPr>
          <p:cNvSpPr/>
          <p:nvPr/>
        </p:nvSpPr>
        <p:spPr>
          <a:xfrm>
            <a:off x="5228444" y="1815125"/>
            <a:ext cx="875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latin typeface="Arial"/>
              </a:rPr>
              <a:t>BARRA-R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75734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74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749A4D-8C79-459D-8FDB-662AB7F5E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" t="51649" r="21524" b="7740"/>
          <a:stretch/>
        </p:blipFill>
        <p:spPr>
          <a:xfrm>
            <a:off x="1604780" y="451020"/>
            <a:ext cx="5934439" cy="2435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9CF11-15E1-4042-A9F7-C88775345A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606" y="2616057"/>
            <a:ext cx="3203932" cy="2077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CA10AF-8DCE-4461-AA4F-81DD59E0C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064" y="2510880"/>
            <a:ext cx="2903155" cy="2116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2B44EA-18DD-49C8-8555-0A8C340D0DE8}"/>
              </a:ext>
            </a:extLst>
          </p:cNvPr>
          <p:cNvSpPr txBox="1"/>
          <p:nvPr/>
        </p:nvSpPr>
        <p:spPr>
          <a:xfrm>
            <a:off x="175259" y="4232020"/>
            <a:ext cx="2857500" cy="3619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aseline="0" dirty="0">
                <a:latin typeface="Arial"/>
              </a:rPr>
              <a:t>ACCESS</a:t>
            </a:r>
          </a:p>
          <a:p>
            <a:r>
              <a:rPr lang="en-AU" sz="1400" baseline="0" dirty="0">
                <a:latin typeface="Arial"/>
              </a:rPr>
              <a:t>(UKMO</a:t>
            </a:r>
            <a:r>
              <a:rPr lang="en-AU" sz="1400" dirty="0">
                <a:latin typeface="Arial"/>
              </a:rPr>
              <a:t> </a:t>
            </a:r>
            <a:r>
              <a:rPr lang="en-AU" sz="1400" baseline="0" dirty="0">
                <a:latin typeface="Arial"/>
              </a:rPr>
              <a:t>Unified Model, </a:t>
            </a:r>
          </a:p>
          <a:p>
            <a:r>
              <a:rPr lang="en-AU" sz="1400" baseline="0" dirty="0">
                <a:latin typeface="Arial"/>
              </a:rPr>
              <a:t>JULES)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68BF9-40AA-448C-9C92-FC4292A0D2B6}"/>
              </a:ext>
            </a:extLst>
          </p:cNvPr>
          <p:cNvSpPr txBox="1"/>
          <p:nvPr/>
        </p:nvSpPr>
        <p:spPr>
          <a:xfrm>
            <a:off x="4131469" y="298038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6600" baseline="0" dirty="0">
                <a:latin typeface="Arial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24AFD-B8DB-45C8-8D01-0D4AF3D4C7E8}"/>
              </a:ext>
            </a:extLst>
          </p:cNvPr>
          <p:cNvSpPr txBox="1"/>
          <p:nvPr/>
        </p:nvSpPr>
        <p:spPr>
          <a:xfrm>
            <a:off x="7389494" y="2246155"/>
            <a:ext cx="449580" cy="3162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FE352-B767-4B05-92C8-C78B00BA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60" y="95570"/>
            <a:ext cx="7420302" cy="685800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Data assimilation – 4DVar: Drawing model closer to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2052F-71B0-49A2-8497-7A026223CDFB}"/>
              </a:ext>
            </a:extLst>
          </p:cNvPr>
          <p:cNvSpPr txBox="1"/>
          <p:nvPr/>
        </p:nvSpPr>
        <p:spPr>
          <a:xfrm>
            <a:off x="97251" y="1433662"/>
            <a:ext cx="201501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i="1" baseline="0">
                <a:latin typeface="Arial"/>
              </a:rPr>
              <a:t>DA: Driving with your eyes closed. Open eyes every 10 seconds and correct trajectory </a:t>
            </a:r>
            <a:r>
              <a:rPr lang="en-AU" sz="1400" baseline="0">
                <a:latin typeface="Arial"/>
              </a:rPr>
              <a:t> </a:t>
            </a:r>
          </a:p>
          <a:p>
            <a:r>
              <a:rPr lang="en-AU" sz="1400" baseline="0">
                <a:latin typeface="Arial"/>
              </a:rPr>
              <a:t>– O'Neill</a:t>
            </a:r>
          </a:p>
        </p:txBody>
      </p:sp>
    </p:spTree>
    <p:extLst>
      <p:ext uri="{BB962C8B-B14F-4D97-AF65-F5344CB8AC3E}">
        <p14:creationId xmlns:p14="http://schemas.microsoft.com/office/powerpoint/2010/main" val="298698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ewWhitehouse_barra_r-multivar_v0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F8EA32-2E9F-4C88-8AF4-312EBACA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03518-FD8D-426F-B17C-4DD307648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0010C-76F1-4400-94EC-84305837C11C}"/>
              </a:ext>
            </a:extLst>
          </p:cNvPr>
          <p:cNvSpPr txBox="1"/>
          <p:nvPr/>
        </p:nvSpPr>
        <p:spPr>
          <a:xfrm>
            <a:off x="6642339" y="0"/>
            <a:ext cx="1984075" cy="2059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100" i="1" baseline="0" dirty="0">
                <a:solidFill>
                  <a:schemeClr val="bg1"/>
                </a:solidFill>
                <a:latin typeface="Arial"/>
              </a:rPr>
              <a:t>* Drew Whitehouse, ANU/NCI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E53B0-3C36-4ACE-B794-8F7D21F663F4}"/>
              </a:ext>
            </a:extLst>
          </p:cNvPr>
          <p:cNvSpPr txBox="1"/>
          <p:nvPr/>
        </p:nvSpPr>
        <p:spPr>
          <a:xfrm>
            <a:off x="262128" y="10834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="1" baseline="0" dirty="0">
                <a:latin typeface="Arial"/>
              </a:rPr>
              <a:t>MSLP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29230-E34C-4B57-A756-5B22D1570D93}"/>
              </a:ext>
            </a:extLst>
          </p:cNvPr>
          <p:cNvSpPr txBox="1"/>
          <p:nvPr/>
        </p:nvSpPr>
        <p:spPr>
          <a:xfrm>
            <a:off x="262128" y="2766569"/>
            <a:ext cx="914400" cy="3492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="1" dirty="0">
                <a:latin typeface="Arial"/>
              </a:rPr>
              <a:t>2m T</a:t>
            </a:r>
            <a:endParaRPr lang="en-AU" sz="1400" b="1" baseline="0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980EC-60AD-400E-AC5D-30BB1621FB9A}"/>
              </a:ext>
            </a:extLst>
          </p:cNvPr>
          <p:cNvSpPr txBox="1"/>
          <p:nvPr/>
        </p:nvSpPr>
        <p:spPr>
          <a:xfrm>
            <a:off x="521208" y="3685476"/>
            <a:ext cx="914400" cy="3492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="1" dirty="0">
                <a:solidFill>
                  <a:schemeClr val="bg1"/>
                </a:solidFill>
                <a:latin typeface="Arial"/>
              </a:rPr>
              <a:t>Wind gust</a:t>
            </a:r>
            <a:endParaRPr lang="en-AU" sz="1400" b="1" baseline="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1D511-DA91-46D0-8522-D8022FB7F7B9}"/>
              </a:ext>
            </a:extLst>
          </p:cNvPr>
          <p:cNvSpPr txBox="1"/>
          <p:nvPr/>
        </p:nvSpPr>
        <p:spPr>
          <a:xfrm>
            <a:off x="5300853" y="4474145"/>
            <a:ext cx="914400" cy="3492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="1" dirty="0" err="1">
                <a:latin typeface="Arial"/>
              </a:rPr>
              <a:t>Precip</a:t>
            </a:r>
            <a:r>
              <a:rPr lang="en-AU" sz="1400" b="1" dirty="0">
                <a:latin typeface="Arial"/>
              </a:rPr>
              <a:t> </a:t>
            </a:r>
            <a:endParaRPr lang="en-AU" sz="1400" b="1" baseline="0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2C1EA-EB3D-4C68-AF02-9AB8E77E04CD}"/>
              </a:ext>
            </a:extLst>
          </p:cNvPr>
          <p:cNvSpPr txBox="1"/>
          <p:nvPr/>
        </p:nvSpPr>
        <p:spPr>
          <a:xfrm>
            <a:off x="6481953" y="4389756"/>
            <a:ext cx="914400" cy="3492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="1" dirty="0">
                <a:solidFill>
                  <a:schemeClr val="bg1"/>
                </a:solidFill>
                <a:latin typeface="Arial"/>
              </a:rPr>
              <a:t>Soil moisture</a:t>
            </a:r>
            <a:endParaRPr lang="en-AU" sz="1400" b="1" baseline="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8D115-81FD-4335-B18E-906AD9A95A85}"/>
              </a:ext>
            </a:extLst>
          </p:cNvPr>
          <p:cNvSpPr txBox="1"/>
          <p:nvPr/>
        </p:nvSpPr>
        <p:spPr>
          <a:xfrm>
            <a:off x="3477768" y="230936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="1" baseline="0" dirty="0">
                <a:latin typeface="Arial"/>
              </a:rPr>
              <a:t>Relative humidity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7768" y="181343"/>
            <a:ext cx="516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/>
                </a:solidFill>
                <a:hlinkClick r:id="rId6"/>
              </a:rPr>
              <a:t>https://youtu.be/bBLsn_WCg8g</a:t>
            </a:r>
            <a:r>
              <a:rPr lang="en-AU" dirty="0">
                <a:solidFill>
                  <a:schemeClr val="bg1"/>
                </a:solidFill>
              </a:rPr>
              <a:t> for 6-year time lapse</a:t>
            </a:r>
          </a:p>
        </p:txBody>
      </p:sp>
    </p:spTree>
    <p:extLst>
      <p:ext uri="{BB962C8B-B14F-4D97-AF65-F5344CB8AC3E}">
        <p14:creationId xmlns:p14="http://schemas.microsoft.com/office/powerpoint/2010/main" val="75254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C593-7822-4F72-A374-B6A7B238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FED00-38A2-47C9-8EC8-31844AE84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8C702-3F19-4DA9-ACD4-0D7BF2DB9225}"/>
              </a:ext>
            </a:extLst>
          </p:cNvPr>
          <p:cNvSpPr txBox="1"/>
          <p:nvPr/>
        </p:nvSpPr>
        <p:spPr>
          <a:xfrm>
            <a:off x="6642339" y="0"/>
            <a:ext cx="1984075" cy="2059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100" i="1" baseline="0" dirty="0">
                <a:solidFill>
                  <a:schemeClr val="bg1"/>
                </a:solidFill>
                <a:latin typeface="Arial"/>
              </a:rPr>
              <a:t>* Drew Whitehouse, ANU/NCI</a:t>
            </a:r>
          </a:p>
        </p:txBody>
      </p:sp>
      <p:pic>
        <p:nvPicPr>
          <p:cNvPr id="6" name="DrewWhitehouse_barra_r_vs_s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7163"/>
            <a:ext cx="9144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0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C09C9-DDC4-4791-ADC4-4A473172A01F}"/>
              </a:ext>
            </a:extLst>
          </p:cNvPr>
          <p:cNvSpPr/>
          <p:nvPr/>
        </p:nvSpPr>
        <p:spPr>
          <a:xfrm>
            <a:off x="-50382" y="3635138"/>
            <a:ext cx="9194382" cy="1508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37BA4-82E1-4F85-B75A-9B856442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354" y="169863"/>
            <a:ext cx="7096934" cy="685800"/>
          </a:xfrm>
        </p:spPr>
        <p:txBody>
          <a:bodyPr/>
          <a:lstStyle/>
          <a:p>
            <a:r>
              <a:rPr lang="en-AU" dirty="0"/>
              <a:t>Example applications and 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64CB0-A126-49A1-A123-6DA665E1CA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523" y="774581"/>
            <a:ext cx="8847477" cy="3614737"/>
          </a:xfrm>
        </p:spPr>
        <p:txBody>
          <a:bodyPr/>
          <a:lstStyle/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Reanalysis derived climatology for 10 m wind, soil temperature (M Black, R Taggart (BOM))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Climate analysis products (R Fawcett, R Smalley, BOM)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National Fire Danger Ratings System prototype (S Matthews (RFS), P Fox-Hughes, S Sauvage (BOM))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Evaluation of fire spread simulators (S Matthews et al., NSW RFS)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Gap identification for observation network for fire risk monitoring (M Black for NSW RFS)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Driving ocean models (F Colberg (BOM))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Study of damaging wind in SA (A Dowdy (BOM))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Air force mission planning (DST)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Risk assessment for the energy sector (AEMO)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AU" dirty="0"/>
              <a:t>Research users in diverse areas (water &amp; air quality, renewables, land monitoring, hydrology, marine, bushfires): 50+ external (e.g., universities, CSIRO, MDBA) and 30+ internal users.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v"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6A0F0-0D60-4DB5-BEF3-2DFCE19AE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6" t="11158" r="16166" b="9409"/>
          <a:stretch/>
        </p:blipFill>
        <p:spPr>
          <a:xfrm>
            <a:off x="104530" y="3735716"/>
            <a:ext cx="1948586" cy="140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54C86-EF3E-4CC2-98BD-9AC3B2E9A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15" y="3650276"/>
            <a:ext cx="1906911" cy="1603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C1EB4-6633-4EAA-B93D-DB81DA13D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70" y="3735715"/>
            <a:ext cx="2049877" cy="1407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5BFD5A-C515-4E04-BF24-73DE983D9A0B}"/>
              </a:ext>
            </a:extLst>
          </p:cNvPr>
          <p:cNvSpPr/>
          <p:nvPr/>
        </p:nvSpPr>
        <p:spPr>
          <a:xfrm rot="19700177">
            <a:off x="4245277" y="4151158"/>
            <a:ext cx="2334005" cy="45397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500" dirty="0">
                <a:ln w="0"/>
                <a:solidFill>
                  <a:srgbClr val="C00000">
                    <a:alpha val="41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72284-0B7E-4E42-B2DE-11D8747CB0CB}"/>
              </a:ext>
            </a:extLst>
          </p:cNvPr>
          <p:cNvSpPr/>
          <p:nvPr/>
        </p:nvSpPr>
        <p:spPr>
          <a:xfrm rot="19700177">
            <a:off x="-136624" y="4193645"/>
            <a:ext cx="2212668" cy="29886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500" dirty="0">
                <a:ln w="0"/>
                <a:solidFill>
                  <a:srgbClr val="C00000">
                    <a:alpha val="41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Development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B14B2C-DBAC-4D3E-80B3-23B97875F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60" t="38486" r="17005" b="25418"/>
          <a:stretch/>
        </p:blipFill>
        <p:spPr>
          <a:xfrm>
            <a:off x="6871352" y="3735714"/>
            <a:ext cx="1976125" cy="14077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5728A-3BE7-412E-8B67-8962CA477E62}"/>
              </a:ext>
            </a:extLst>
          </p:cNvPr>
          <p:cNvSpPr txBox="1"/>
          <p:nvPr/>
        </p:nvSpPr>
        <p:spPr>
          <a:xfrm>
            <a:off x="205329" y="3819525"/>
            <a:ext cx="1528762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aseline="0" dirty="0">
                <a:latin typeface="Arial"/>
              </a:rPr>
              <a:t>Wind climatology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70C9E-CD53-4D75-9ED2-FBCE44C9BAD7}"/>
              </a:ext>
            </a:extLst>
          </p:cNvPr>
          <p:cNvSpPr txBox="1"/>
          <p:nvPr/>
        </p:nvSpPr>
        <p:spPr>
          <a:xfrm>
            <a:off x="2380440" y="3824853"/>
            <a:ext cx="1528762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dirty="0">
                <a:latin typeface="Arial"/>
              </a:rPr>
              <a:t>Soil temp</a:t>
            </a:r>
            <a:r>
              <a:rPr lang="en-AU" sz="1400" baseline="0" dirty="0">
                <a:latin typeface="Arial"/>
              </a:rPr>
              <a:t> climatology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00EA5-0D8E-4AD1-B7CF-78F2063C4CDE}"/>
              </a:ext>
            </a:extLst>
          </p:cNvPr>
          <p:cNvSpPr txBox="1"/>
          <p:nvPr/>
        </p:nvSpPr>
        <p:spPr>
          <a:xfrm>
            <a:off x="4546809" y="3819525"/>
            <a:ext cx="1528762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dirty="0">
                <a:latin typeface="Arial"/>
              </a:rPr>
              <a:t>AWAP with BARRA </a:t>
            </a:r>
          </a:p>
          <a:p>
            <a:r>
              <a:rPr lang="en-AU" sz="1400" dirty="0">
                <a:latin typeface="Arial"/>
              </a:rPr>
              <a:t>as first guess</a:t>
            </a:r>
            <a:endParaRPr lang="en-AU" sz="1400" baseline="0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61C99-2DFC-41EB-85B5-E7E341106D5A}"/>
              </a:ext>
            </a:extLst>
          </p:cNvPr>
          <p:cNvSpPr txBox="1"/>
          <p:nvPr/>
        </p:nvSpPr>
        <p:spPr>
          <a:xfrm>
            <a:off x="7024174" y="3807475"/>
            <a:ext cx="1528762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AU" sz="1400" baseline="0" dirty="0">
                <a:latin typeface="Arial"/>
              </a:rPr>
              <a:t>95</a:t>
            </a:r>
            <a:r>
              <a:rPr lang="en-AU" sz="1400" baseline="30000" dirty="0">
                <a:latin typeface="Arial"/>
              </a:rPr>
              <a:t>th</a:t>
            </a:r>
            <a:r>
              <a:rPr lang="en-AU" sz="1400" baseline="0" dirty="0">
                <a:latin typeface="Arial"/>
              </a:rPr>
              <a:t> percentile NFDRS</a:t>
            </a:r>
          </a:p>
        </p:txBody>
      </p:sp>
    </p:spTree>
    <p:extLst>
      <p:ext uri="{BB962C8B-B14F-4D97-AF65-F5344CB8AC3E}">
        <p14:creationId xmlns:p14="http://schemas.microsoft.com/office/powerpoint/2010/main" val="90247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4" descr="Magnifying glass">
            <a:extLst>
              <a:ext uri="{FF2B5EF4-FFF2-40B4-BE49-F238E27FC236}">
                <a16:creationId xmlns:a16="http://schemas.microsoft.com/office/drawing/2014/main" id="{29C634D7-3ABE-4504-BD4A-39B5517A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44" y="3412756"/>
            <a:ext cx="1152525" cy="1152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301D7-90D4-4663-A1CC-24A9FFA1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Getting access to BARRA on NCI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7330D-B76E-4EB7-8512-85E513F2D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805" y="990600"/>
            <a:ext cx="5362782" cy="41509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More info on getting access through external webpage </a:t>
            </a:r>
            <a:r>
              <a:rPr lang="en-AU" sz="1600" dirty="0">
                <a:hlinkClick r:id="rId4"/>
              </a:rPr>
              <a:t>http://www.bom.gov.au/research/projects/reanalysis/</a:t>
            </a:r>
            <a:r>
              <a:rPr lang="en-AU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Email BARRA</a:t>
            </a:r>
          </a:p>
          <a:p>
            <a:pPr marL="361950"/>
            <a:r>
              <a:rPr lang="en-AU" sz="1600" dirty="0">
                <a:hlinkClick r:id="rId5"/>
              </a:rPr>
              <a:t>helpdesk.reanalysis@bom.gov.au</a:t>
            </a:r>
            <a:r>
              <a:rPr lang="en-AU" sz="1600" dirty="0"/>
              <a:t> </a:t>
            </a:r>
          </a:p>
          <a:p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No license required for research use</a:t>
            </a:r>
          </a:p>
          <a:p>
            <a:endParaRPr lang="en-AU" sz="1600" dirty="0"/>
          </a:p>
          <a:p>
            <a:r>
              <a:rPr lang="en-AU" sz="1600" i="1" dirty="0">
                <a:solidFill>
                  <a:schemeClr val="bg1"/>
                </a:solidFill>
              </a:rPr>
              <a:t>Su et al. (2018), BARRA v1.0, </a:t>
            </a:r>
            <a:r>
              <a:rPr lang="en-AU" sz="1600" i="1" dirty="0">
                <a:solidFill>
                  <a:schemeClr val="bg1"/>
                </a:solidFill>
                <a:hlinkClick r:id="rId6"/>
              </a:rPr>
              <a:t>https://www.geosci-model-dev-discuss.net/gmd-2018-277/</a:t>
            </a:r>
            <a:r>
              <a:rPr lang="en-AU" sz="1600" i="1" dirty="0">
                <a:solidFill>
                  <a:schemeClr val="bg1"/>
                </a:solidFill>
              </a:rPr>
              <a:t> </a:t>
            </a:r>
          </a:p>
          <a:p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14827-AF8D-468A-A369-8DF633196E6A}"/>
              </a:ext>
            </a:extLst>
          </p:cNvPr>
          <p:cNvSpPr txBox="1"/>
          <p:nvPr/>
        </p:nvSpPr>
        <p:spPr>
          <a:xfrm>
            <a:off x="6327913" y="3564835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C363D9-7F0B-4B72-A769-46F6B6F88DD6}"/>
              </a:ext>
            </a:extLst>
          </p:cNvPr>
          <p:cNvCxnSpPr/>
          <p:nvPr/>
        </p:nvCxnSpPr>
        <p:spPr>
          <a:xfrm>
            <a:off x="6739907" y="870153"/>
            <a:ext cx="0" cy="1594387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259C64-4987-4258-9E52-6240408267BB}"/>
              </a:ext>
            </a:extLst>
          </p:cNvPr>
          <p:cNvCxnSpPr/>
          <p:nvPr/>
        </p:nvCxnSpPr>
        <p:spPr>
          <a:xfrm>
            <a:off x="7320010" y="1037300"/>
            <a:ext cx="0" cy="1594387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68D9D2-8A1E-4DC8-9F77-8A65877D66C6}"/>
              </a:ext>
            </a:extLst>
          </p:cNvPr>
          <p:cNvCxnSpPr/>
          <p:nvPr/>
        </p:nvCxnSpPr>
        <p:spPr>
          <a:xfrm>
            <a:off x="7902573" y="1619862"/>
            <a:ext cx="0" cy="1594387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E814AF-3FA5-4C5F-B7FA-2FA6B574E706}"/>
              </a:ext>
            </a:extLst>
          </p:cNvPr>
          <p:cNvCxnSpPr/>
          <p:nvPr/>
        </p:nvCxnSpPr>
        <p:spPr>
          <a:xfrm>
            <a:off x="8477761" y="1973822"/>
            <a:ext cx="0" cy="1594387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36230547-D941-40B8-8E3A-3FB4BF4B59E0}"/>
              </a:ext>
            </a:extLst>
          </p:cNvPr>
          <p:cNvSpPr/>
          <p:nvPr/>
        </p:nvSpPr>
        <p:spPr>
          <a:xfrm>
            <a:off x="6241774" y="247028"/>
            <a:ext cx="2860918" cy="853839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Rounded Rectangle 97">
            <a:extLst>
              <a:ext uri="{FF2B5EF4-FFF2-40B4-BE49-F238E27FC236}">
                <a16:creationId xmlns:a16="http://schemas.microsoft.com/office/drawing/2014/main" id="{85FCEF3A-3713-435E-ADAE-294082252472}"/>
              </a:ext>
            </a:extLst>
          </p:cNvPr>
          <p:cNvSpPr/>
          <p:nvPr/>
        </p:nvSpPr>
        <p:spPr>
          <a:xfrm>
            <a:off x="6241774" y="2087222"/>
            <a:ext cx="2860918" cy="865211"/>
          </a:xfrm>
          <a:prstGeom prst="round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Rounded Rectangle 98">
            <a:extLst>
              <a:ext uri="{FF2B5EF4-FFF2-40B4-BE49-F238E27FC236}">
                <a16:creationId xmlns:a16="http://schemas.microsoft.com/office/drawing/2014/main" id="{F6C5A9C5-A779-4A1B-96DC-D6748029CD3E}"/>
              </a:ext>
            </a:extLst>
          </p:cNvPr>
          <p:cNvSpPr/>
          <p:nvPr/>
        </p:nvSpPr>
        <p:spPr>
          <a:xfrm>
            <a:off x="6241774" y="3023267"/>
            <a:ext cx="2860918" cy="925551"/>
          </a:xfrm>
          <a:prstGeom prst="round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Rounded Rectangle 99">
            <a:extLst>
              <a:ext uri="{FF2B5EF4-FFF2-40B4-BE49-F238E27FC236}">
                <a16:creationId xmlns:a16="http://schemas.microsoft.com/office/drawing/2014/main" id="{96997330-A577-47D6-81A5-8A0B7063F32C}"/>
              </a:ext>
            </a:extLst>
          </p:cNvPr>
          <p:cNvSpPr/>
          <p:nvPr/>
        </p:nvSpPr>
        <p:spPr>
          <a:xfrm>
            <a:off x="6241774" y="4025147"/>
            <a:ext cx="2860918" cy="873057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Rounded Rectangle 101">
            <a:extLst>
              <a:ext uri="{FF2B5EF4-FFF2-40B4-BE49-F238E27FC236}">
                <a16:creationId xmlns:a16="http://schemas.microsoft.com/office/drawing/2014/main" id="{7C3F29D1-6B30-4B8D-A371-B9FA2BFCCE53}"/>
              </a:ext>
            </a:extLst>
          </p:cNvPr>
          <p:cNvSpPr/>
          <p:nvPr/>
        </p:nvSpPr>
        <p:spPr>
          <a:xfrm>
            <a:off x="6241774" y="1167125"/>
            <a:ext cx="2860918" cy="865211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E2B85F-FE30-4DB4-94F3-E554E0008B60}"/>
              </a:ext>
            </a:extLst>
          </p:cNvPr>
          <p:cNvSpPr txBox="1"/>
          <p:nvPr/>
        </p:nvSpPr>
        <p:spPr>
          <a:xfrm>
            <a:off x="6283722" y="247028"/>
            <a:ext cx="2818969" cy="8337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Model level parameters </a:t>
            </a: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'mdl'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On 70 model levels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12 </a:t>
            </a: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params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U &amp; V winds, pressure, temp, specific humidity, vertical wind, …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A06B6A-D7C7-4D7A-BCC9-031806EB44ED}"/>
              </a:ext>
            </a:extLst>
          </p:cNvPr>
          <p:cNvSpPr txBox="1"/>
          <p:nvPr/>
        </p:nvSpPr>
        <p:spPr>
          <a:xfrm>
            <a:off x="6327913" y="1177196"/>
            <a:ext cx="2774778" cy="8336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Cloud parameters </a:t>
            </a: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'</a:t>
            </a:r>
            <a:r>
              <a:rPr kumimoji="0" lang="en-AU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cld</a:t>
            </a: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'</a:t>
            </a: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On 70 model levels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8 </a:t>
            </a: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params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rain, number cloud droplets, </a:t>
            </a:r>
            <a:r>
              <a:rPr lang="en-AU" sz="1000" dirty="0" err="1">
                <a:solidFill>
                  <a:srgbClr val="FFFFFF"/>
                </a:solidFill>
                <a:latin typeface="Arial"/>
              </a:rPr>
              <a:t>area_cld_frac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75100-149D-44E4-97CD-B025D4F421C2}"/>
              </a:ext>
            </a:extLst>
          </p:cNvPr>
          <p:cNvSpPr txBox="1"/>
          <p:nvPr/>
        </p:nvSpPr>
        <p:spPr>
          <a:xfrm>
            <a:off x="6283722" y="2084468"/>
            <a:ext cx="2818969" cy="806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Pressure level parameters </a:t>
            </a: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'</a:t>
            </a:r>
            <a:r>
              <a:rPr kumimoji="0" lang="en-AU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prs</a:t>
            </a: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'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On 37 pressure levels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8 </a:t>
            </a: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params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U &amp; V winds, pressure, temp, relative humidity, potential vorticity, …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C7DDB9-EE70-4BF0-AD95-D189E8BF6F7B}"/>
              </a:ext>
            </a:extLst>
          </p:cNvPr>
          <p:cNvSpPr txBox="1"/>
          <p:nvPr/>
        </p:nvSpPr>
        <p:spPr>
          <a:xfrm>
            <a:off x="6283723" y="3087798"/>
            <a:ext cx="2818968" cy="861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Single level parameters </a:t>
            </a: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'</a:t>
            </a:r>
            <a:r>
              <a:rPr kumimoji="0" lang="en-AU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slv</a:t>
            </a: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'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Fluxes, surface, tiles, soil levels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63 </a:t>
            </a: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params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Soil moisture, Ave. total cloud, Ave. net longwave radiation, visibility, …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5986CE-9057-435D-A7AD-18E788A39C58}"/>
              </a:ext>
            </a:extLst>
          </p:cNvPr>
          <p:cNvSpPr txBox="1"/>
          <p:nvPr/>
        </p:nvSpPr>
        <p:spPr>
          <a:xfrm>
            <a:off x="6283723" y="4052826"/>
            <a:ext cx="2818968" cy="8453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High-frequency parameters </a:t>
            </a: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'Spec'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Single level at surface or on tiles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33 </a:t>
            </a: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params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Geneva" pitchFamily="124" charset="-128"/>
              <a:cs typeface="+mn-cs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Accum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Geneva" pitchFamily="124" charset="-128"/>
                <a:cs typeface="+mn-cs"/>
              </a:rPr>
              <a:t>. precipitation, tiles potential evap., temp, number of lightning flashes, 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C8238F-24C7-4957-A225-3049D6AD18A8}"/>
              </a:ext>
            </a:extLst>
          </p:cNvPr>
          <p:cNvCxnSpPr/>
          <p:nvPr/>
        </p:nvCxnSpPr>
        <p:spPr>
          <a:xfrm>
            <a:off x="6142703" y="247028"/>
            <a:ext cx="22123" cy="370179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BF746-B0B5-413E-BBE5-9B8DE6ED276B}"/>
              </a:ext>
            </a:extLst>
          </p:cNvPr>
          <p:cNvCxnSpPr/>
          <p:nvPr/>
        </p:nvCxnSpPr>
        <p:spPr>
          <a:xfrm>
            <a:off x="6164826" y="4052826"/>
            <a:ext cx="0" cy="845378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7A04AEC-C414-4ED3-9B24-90A48DEFC51F}"/>
              </a:ext>
            </a:extLst>
          </p:cNvPr>
          <p:cNvSpPr/>
          <p:nvPr/>
        </p:nvSpPr>
        <p:spPr>
          <a:xfrm>
            <a:off x="5567516" y="1754208"/>
            <a:ext cx="498765" cy="417294"/>
          </a:xfrm>
          <a:prstGeom prst="ellipse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 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A6FBE29-A999-4739-B463-1A80FC8CCAD3}"/>
              </a:ext>
            </a:extLst>
          </p:cNvPr>
          <p:cNvSpPr/>
          <p:nvPr/>
        </p:nvSpPr>
        <p:spPr>
          <a:xfrm>
            <a:off x="5567516" y="4214771"/>
            <a:ext cx="506677" cy="430593"/>
          </a:xfrm>
          <a:prstGeom prst="ellipse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10 m</a:t>
            </a:r>
          </a:p>
        </p:txBody>
      </p:sp>
    </p:spTree>
    <p:extLst>
      <p:ext uri="{BB962C8B-B14F-4D97-AF65-F5344CB8AC3E}">
        <p14:creationId xmlns:p14="http://schemas.microsoft.com/office/powerpoint/2010/main" val="30585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34657F"/>
      </a:dk2>
      <a:lt2>
        <a:srgbClr val="ABC7CA"/>
      </a:lt2>
      <a:accent1>
        <a:srgbClr val="00AFD7"/>
      </a:accent1>
      <a:accent2>
        <a:srgbClr val="707372"/>
      </a:accent2>
      <a:accent3>
        <a:srgbClr val="C4D600"/>
      </a:accent3>
      <a:accent4>
        <a:srgbClr val="671E75"/>
      </a:accent4>
      <a:accent5>
        <a:srgbClr val="A9C47F"/>
      </a:accent5>
      <a:accent6>
        <a:srgbClr val="FFA300"/>
      </a:accent6>
      <a:hlink>
        <a:srgbClr val="01AFD6"/>
      </a:hlink>
      <a:folHlink>
        <a:srgbClr val="07A7D7"/>
      </a:folHlink>
    </a:clrScheme>
    <a:fontScheme name="BOM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baseline="0" dirty="0" smtClean="0">
            <a:solidFill>
              <a:schemeClr val="bg1"/>
            </a:solidFill>
            <a:latin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FAC_RFS_june2016" id="{9AE2FBF3-F2F8-8E4A-98BA-6B4D4EE7CB25}" vid="{2B7DDB46-8BC2-B44A-BBEC-7191290468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12809</TotalTime>
  <Words>748</Words>
  <Application>Microsoft Office PowerPoint</Application>
  <PresentationFormat>On-screen Show (16:9)</PresentationFormat>
  <Paragraphs>117</Paragraphs>
  <Slides>7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Lucida Grande</vt:lpstr>
      <vt:lpstr>Open Sans</vt:lpstr>
      <vt:lpstr>Times New Roman</vt:lpstr>
      <vt:lpstr>Wingdings</vt:lpstr>
      <vt:lpstr>Office Theme</vt:lpstr>
      <vt:lpstr>Acrobat Document</vt:lpstr>
      <vt:lpstr>PowerPoint Presentation</vt:lpstr>
      <vt:lpstr>PowerPoint Presentation</vt:lpstr>
      <vt:lpstr>Data assimilation – 4DVar: Drawing model closer to observations</vt:lpstr>
      <vt:lpstr>PowerPoint Presentation</vt:lpstr>
      <vt:lpstr>PowerPoint Presentation</vt:lpstr>
      <vt:lpstr>Example applications and uses</vt:lpstr>
      <vt:lpstr>Getting access to BARRA on NCI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Chun Hsu Su</cp:lastModifiedBy>
  <cp:revision>638</cp:revision>
  <cp:lastPrinted>2016-08-25T07:12:44Z</cp:lastPrinted>
  <dcterms:created xsi:type="dcterms:W3CDTF">2016-06-07T01:30:28Z</dcterms:created>
  <dcterms:modified xsi:type="dcterms:W3CDTF">2019-05-22T23:55:15Z</dcterms:modified>
</cp:coreProperties>
</file>